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6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582"/>
    <a:srgbClr val="1F3E83"/>
    <a:srgbClr val="A80000"/>
    <a:srgbClr val="244898"/>
    <a:srgbClr val="2754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90" d="100"/>
          <a:sy n="90" d="100"/>
        </p:scale>
        <p:origin x="-370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98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1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929D-98FC-46B2-AA83-2C06149AAF7B}" type="datetime1">
              <a:rPr lang="ru-RU"/>
              <a:pPr>
                <a:defRPr/>
              </a:pPr>
              <a:t>26.09.2021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38736-9186-440B-A863-EAF4398321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421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629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46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0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3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4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2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4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11320-430E-4230-93BD-2036B2351057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8E79-3714-4049-B016-4A5AB1C82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&#1089;&#1086;&#1079;&#1074;&#1077;&#1079;&#1076;&#1080;&#1077;-&#1086;&#1088;&#1083;&#1072;.&#1088;&#1092;/" TargetMode="External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ozvezdie@orel-region.ru" TargetMode="External"/><Relationship Id="rId5" Type="http://schemas.openxmlformats.org/officeDocument/2006/relationships/hyperlink" Target="https://vk.com/sozvezdieorla" TargetMode="External"/><Relationship Id="rId4" Type="http://schemas.openxmlformats.org/officeDocument/2006/relationships/hyperlink" Target="http://&#1094;&#1077;&#1085;&#1090;&#1088;.&#1089;&#1086;&#1079;&#1074;&#1077;&#1079;&#1076;&#1080;&#1077;-&#1086;&#1088;&#1083;&#1072;.&#1088;&#1092;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8"/>
          <p:cNvSpPr>
            <a:spLocks noChangeArrowheads="1"/>
          </p:cNvSpPr>
          <p:nvPr/>
        </p:nvSpPr>
        <p:spPr bwMode="auto">
          <a:xfrm>
            <a:off x="1714501" y="133351"/>
            <a:ext cx="9241367" cy="615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7" tIns="60953" rIns="121907" bIns="6095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</a:rPr>
              <a:t>Бюджетное учреждение Орловской области дополнительного профессионального образования 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</a:rPr>
              <a:t>«Институт развития образования»</a:t>
            </a:r>
          </a:p>
        </p:txBody>
      </p:sp>
      <p:sp>
        <p:nvSpPr>
          <p:cNvPr id="4104" name="Прямоугольник 9"/>
          <p:cNvSpPr>
            <a:spLocks noChangeArrowheads="1"/>
          </p:cNvSpPr>
          <p:nvPr/>
        </p:nvSpPr>
        <p:spPr bwMode="auto">
          <a:xfrm>
            <a:off x="6993854" y="5708651"/>
            <a:ext cx="3212328" cy="369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907" tIns="60953" rIns="121907" bIns="60953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chemeClr val="bg1"/>
                </a:solidFill>
                <a:latin typeface="PT Sans Narrow" charset="0"/>
                <a:ea typeface="Gotham Pro"/>
                <a:cs typeface="Gotham Pro"/>
              </a:rPr>
              <a:t>13 декабря </a:t>
            </a:r>
            <a:r>
              <a:rPr lang="ru-RU" altLang="ru-RU" sz="1600" b="1" dirty="0">
                <a:solidFill>
                  <a:schemeClr val="bg1"/>
                </a:solidFill>
                <a:latin typeface="PT Sans Narrow" charset="0"/>
                <a:ea typeface="Roboto"/>
                <a:cs typeface="Roboto"/>
              </a:rPr>
              <a:t>2017 г.,  г.  Москва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5463" y="975045"/>
            <a:ext cx="6720401" cy="807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91484" y="3114013"/>
            <a:ext cx="8781867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lang="ru-RU" sz="2400" dirty="0" smtClean="0">
                <a:solidFill>
                  <a:sysClr val="window" lastClr="FFFFFF"/>
                </a:solidFill>
              </a:rPr>
              <a:t>Региональная практика подготовки «одарённых» детей </a:t>
            </a:r>
            <a:br>
              <a:rPr lang="ru-RU" sz="2400" dirty="0" smtClean="0">
                <a:solidFill>
                  <a:sysClr val="window" lastClr="FFFFFF"/>
                </a:solidFill>
              </a:rPr>
            </a:br>
            <a:r>
              <a:rPr lang="ru-RU" sz="2400" dirty="0" smtClean="0">
                <a:solidFill>
                  <a:sysClr val="window" lastClr="FFFFFF"/>
                </a:solidFill>
              </a:rPr>
              <a:t>в условиях интеграции общего и дополнительного образования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dirty="0" smtClean="0">
              <a:solidFill>
                <a:sysClr val="window" lastClr="FFFFFF"/>
              </a:solidFill>
              <a:effectLst/>
              <a:ea typeface="+mn-ea"/>
              <a:cs typeface="+mn-cs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ysClr val="window" lastClr="FFFFFF"/>
                </a:solidFill>
                <a:effectLst/>
                <a:ea typeface="+mn-ea"/>
                <a:cs typeface="+mn-cs"/>
              </a:rPr>
              <a:t>ОБРАЗОВАТЕЛЬНЫЙ ТРЕК 1</a:t>
            </a:r>
            <a:endParaRPr lang="ru-RU" sz="1800" dirty="0">
              <a:solidFill>
                <a:sysClr val="window" lastClr="FFFFFF"/>
              </a:solidFill>
              <a:effectLst/>
              <a:ea typeface="+mn-ea"/>
              <a:cs typeface="+mn-cs"/>
            </a:endParaRPr>
          </a:p>
          <a:p>
            <a:pPr lvl="0"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 bwMode="auto">
          <a:xfrm>
            <a:off x="3742125" y="4968408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Орловская область/19 августа 2021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pic>
        <p:nvPicPr>
          <p:cNvPr id="9" name="Picture 5" descr="https://kirovets-ptz.com/upload/iblock/884/20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073" y="216273"/>
            <a:ext cx="808074" cy="109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2"/>
          <p:cNvSpPr txBox="1">
            <a:spLocks/>
          </p:cNvSpPr>
          <p:nvPr/>
        </p:nvSpPr>
        <p:spPr bwMode="auto">
          <a:xfrm>
            <a:off x="1061292" y="351020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Департамент образования Орловской области</a:t>
            </a: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091362"/>
              </p:ext>
            </p:extLst>
          </p:nvPr>
        </p:nvGraphicFramePr>
        <p:xfrm>
          <a:off x="1288988" y="1163235"/>
          <a:ext cx="851025" cy="933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orelDRAW" r:id="rId5" imgW="908280" imgH="997560" progId="">
                  <p:embed/>
                </p:oleObj>
              </mc:Choice>
              <mc:Fallback>
                <p:oleObj name="CorelDRAW" r:id="rId5" imgW="908280" imgH="99756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988" y="1163235"/>
                        <a:ext cx="851025" cy="9332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2"/>
          <p:cNvSpPr txBox="1">
            <a:spLocks/>
          </p:cNvSpPr>
          <p:nvPr/>
        </p:nvSpPr>
        <p:spPr bwMode="auto">
          <a:xfrm>
            <a:off x="1934043" y="1251296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БУ ОО ДПО «Институт развития образования»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19" y="1978083"/>
            <a:ext cx="1220146" cy="576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97793" y="2067973"/>
            <a:ext cx="3571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БОУ </a:t>
            </a:r>
            <a:r>
              <a:rPr lang="ru-RU" sz="200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ОО </a:t>
            </a:r>
            <a:r>
              <a:rPr lang="ru-RU" sz="200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«Созвездие Орла»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4320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smtClean="0">
                <a:solidFill>
                  <a:sysClr val="window" lastClr="FFFFFF"/>
                </a:solidFill>
              </a:rPr>
              <a:t>Для проведения школьного этапа ВсОШ</a:t>
            </a:r>
            <a:r>
              <a:rPr sz="3200">
                <a:solidFill>
                  <a:sysClr val="window" lastClr="FFFFFF"/>
                </a:solidFill>
              </a:rPr>
              <a:t> </a:t>
            </a:r>
            <a:r>
              <a:rPr sz="3200" smtClean="0">
                <a:solidFill>
                  <a:sysClr val="window" lastClr="FFFFFF"/>
                </a:solidFill>
              </a:rPr>
              <a:t>необходимо: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75013" y="1319134"/>
            <a:ext cx="11294492" cy="4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800" u="sng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ОБРАЗОВАТЕЛЬНЫМ ОРГАНИЗАЦИЯМ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2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провести разъяснительную работу с обучающимися и их родителями, ознакомить с Порядком проведения </a:t>
            </a:r>
            <a:r>
              <a:rPr lang="ru-RU" sz="2200" i="1" dirty="0" err="1" smtClean="0">
                <a:solidFill>
                  <a:srgbClr val="1F3E83"/>
                </a:solidFill>
                <a:ea typeface="Times New Roman"/>
                <a:cs typeface="Times New Roman"/>
              </a:rPr>
              <a:t>ВсОШ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, сроках и местах проведения;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- собрать заявления и согласия на обработку персональных данных;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- разработать графики проведения олимпиады по параллелям;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- обеспечить доступ всех участников к технологической платформе;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создать условия и обеспечить качественную организацию проведения школьного этапа;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2200" i="1" dirty="0" smtClean="0">
                <a:solidFill>
                  <a:srgbClr val="1F3E83"/>
                </a:solidFill>
                <a:ea typeface="Times New Roman"/>
                <a:cs typeface="Times New Roman"/>
              </a:rPr>
              <a:t>внести актуальные данные о количестве обучающихся в ФИС ОКО (до 05.09.2021 г.).</a:t>
            </a:r>
            <a:endParaRPr lang="ru-RU" sz="2200" i="1" dirty="0">
              <a:solidFill>
                <a:srgbClr val="1F3E83"/>
              </a:solidFill>
              <a:ea typeface="Times New Roman"/>
              <a:cs typeface="Times New Roman"/>
            </a:endParaRPr>
          </a:p>
        </p:txBody>
      </p:sp>
      <p:pic>
        <p:nvPicPr>
          <p:cNvPr id="8" name="Рисунок 7" descr="Отдел управле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23" y="1189378"/>
            <a:ext cx="1644730" cy="12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smtClean="0">
                <a:solidFill>
                  <a:sysClr val="window" lastClr="FFFFFF"/>
                </a:solidFill>
              </a:rPr>
              <a:t>Координатор проведения школьного этапа ВсОШ по шести предметам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5861133" y="1184224"/>
            <a:ext cx="6180446" cy="475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БОУ ОО «СОЗВЕЗДИЕ ОРЛА»</a:t>
            </a:r>
            <a:endParaRPr kumimoji="0" lang="ru-RU" sz="2600" b="1" i="0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400" b="0" i="1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000" b="0" i="1" dirty="0" smtClean="0">
                <a:solidFill>
                  <a:srgbClr val="1F3E83"/>
                </a:solidFill>
                <a:latin typeface="Times New Roman"/>
                <a:ea typeface="Times New Roman"/>
                <a:cs typeface="Times New Roman"/>
              </a:rPr>
              <a:t>Приказ Департамента образования</a:t>
            </a:r>
          </a:p>
          <a:p>
            <a:pPr algn="ctr">
              <a:spcAft>
                <a:spcPts val="0"/>
              </a:spcAft>
            </a:pPr>
            <a:r>
              <a:rPr lang="ru-RU" sz="2000" b="0" i="1" dirty="0" smtClean="0">
                <a:solidFill>
                  <a:srgbClr val="1F3E83"/>
                </a:solidFill>
                <a:latin typeface="Times New Roman"/>
                <a:ea typeface="Times New Roman"/>
                <a:cs typeface="Times New Roman"/>
              </a:rPr>
              <a:t>Орловской области от 27 июля 2021 года № 1090</a:t>
            </a:r>
          </a:p>
          <a:p>
            <a:pPr algn="ctr">
              <a:spcAft>
                <a:spcPts val="0"/>
              </a:spcAft>
            </a:pPr>
            <a:endParaRPr lang="ru-RU" sz="2400" b="0" i="1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400" dirty="0" smtClean="0">
                <a:solidFill>
                  <a:srgbClr val="1F3E83"/>
                </a:solidFill>
                <a:hlinkClick r:id="rId3"/>
              </a:rPr>
              <a:t>https://созвездие-орла.рф</a:t>
            </a:r>
            <a:endParaRPr lang="ru-RU" sz="2400" dirty="0" smtClean="0">
              <a:solidFill>
                <a:srgbClr val="1F3E83"/>
              </a:solidFill>
            </a:endParaRPr>
          </a:p>
          <a:p>
            <a:pPr algn="ctr"/>
            <a:r>
              <a:rPr lang="en-US" sz="2400" u="sng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http://</a:t>
            </a:r>
            <a:r>
              <a:rPr lang="ru-RU" sz="2400" u="sng" dirty="0" err="1">
                <a:solidFill>
                  <a:schemeClr val="accent5">
                    <a:lumMod val="75000"/>
                  </a:schemeClr>
                </a:solidFill>
                <a:hlinkClick r:id="rId4"/>
              </a:rPr>
              <a:t>центр.созвездие-орла.рф</a:t>
            </a:r>
            <a:endParaRPr lang="ru-RU" sz="2400" dirty="0"/>
          </a:p>
          <a:p>
            <a:pPr algn="ctr"/>
            <a:r>
              <a:rPr lang="en-US" sz="2400" dirty="0">
                <a:solidFill>
                  <a:srgbClr val="0070C0"/>
                </a:solidFill>
                <a:hlinkClick r:id="rId5"/>
              </a:rPr>
              <a:t>https://</a:t>
            </a:r>
            <a:r>
              <a:rPr lang="en-US" sz="2400" dirty="0" smtClean="0">
                <a:solidFill>
                  <a:srgbClr val="0070C0"/>
                </a:solidFill>
                <a:hlinkClick r:id="rId5"/>
              </a:rPr>
              <a:t>vk.com/sozvezdieorla</a:t>
            </a:r>
            <a:endParaRPr lang="ru-RU" sz="2400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dirty="0">
                <a:hlinkClick r:id="rId6"/>
              </a:rPr>
              <a:t>sozvezdie@orel-region.ru</a:t>
            </a:r>
            <a:endParaRPr lang="ru-RU" sz="2400" dirty="0"/>
          </a:p>
          <a:p>
            <a:pPr algn="ctr"/>
            <a:endParaRPr lang="ru-RU" sz="2400" dirty="0" smtClean="0">
              <a:solidFill>
                <a:srgbClr val="1F3E83"/>
              </a:solidFill>
            </a:endParaRPr>
          </a:p>
          <a:p>
            <a:endParaRPr lang="ru-RU" sz="2800" dirty="0" smtClean="0">
              <a:solidFill>
                <a:srgbClr val="1F3E83"/>
              </a:solidFill>
            </a:endParaRPr>
          </a:p>
          <a:p>
            <a:pPr algn="ctr">
              <a:spcAft>
                <a:spcPts val="0"/>
              </a:spcAft>
            </a:pPr>
            <a:endParaRPr lang="ru-RU" sz="2400" b="0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2400" b="0" i="1" dirty="0" smtClean="0">
              <a:solidFill>
                <a:srgbClr val="1F3E83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2400" b="0" i="1" dirty="0" smtClean="0">
                <a:solidFill>
                  <a:srgbClr val="1F3E8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1800" b="0" i="1" dirty="0">
              <a:solidFill>
                <a:srgbClr val="1F3E83"/>
              </a:solidFill>
              <a:ea typeface="Times New Roman"/>
              <a:cs typeface="Times New Roman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 descr="ЛОГОТИП ВЕКТ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1133" y="1398562"/>
            <a:ext cx="1064302" cy="597323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8183" y="1258193"/>
            <a:ext cx="5424768" cy="3765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18184" y="5237957"/>
            <a:ext cx="6135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u="sng" kern="0" dirty="0">
                <a:solidFill>
                  <a:srgbClr val="A7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Контактное лицо</a:t>
            </a:r>
            <a:r>
              <a:rPr lang="ru-RU" b="1" i="1" kern="0" dirty="0" smtClean="0">
                <a:solidFill>
                  <a:srgbClr val="A7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i="1" kern="0" dirty="0">
              <a:solidFill>
                <a:srgbClr val="A7151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 kern="0" dirty="0">
                <a:solidFill>
                  <a:srgbClr val="A7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КУЧЕР Татьяна Александровна, заместитель директора</a:t>
            </a:r>
          </a:p>
        </p:txBody>
      </p:sp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78465" y="2498216"/>
            <a:ext cx="8495414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ОРГАНИЗАЦИЯ ШКОЛЬНОГО ЭТАПА ВСОШ В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 2021/2022 УЧЕБНОМ ГОДУ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С ИСПОЛЬЗОВАНИЕМ ТЕХНОЛОГИЧЕСКОЙ ПЛАТФОРМЫ «СИРИУС.ОНЛАЙН»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 bwMode="auto">
          <a:xfrm>
            <a:off x="478465" y="5031143"/>
            <a:ext cx="7795401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lang="ru-RU" sz="24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КУЧЕР Татьяна Александровна,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БОУ ОО «Созвездие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 Орла», заместитель директора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 bwMode="auto">
          <a:xfrm>
            <a:off x="2990688" y="370018"/>
            <a:ext cx="5673003" cy="58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Орловская область/19 августа 2021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98" y="1242199"/>
            <a:ext cx="936593" cy="4428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72221" y="1223368"/>
            <a:ext cx="4382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БОУ ОО «Созвездие Орла»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5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Arial" pitchFamily="34" charset="0"/>
              </a:rPr>
              <a:t>Принципы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60085" y="2053652"/>
            <a:ext cx="718782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Формирование эффективной системы выявления, поддержки и развития способностей и талантов у детей          и молодежи, основанной на принципах справедливости, всеобщности и направленной на самоопределение                         и профессиональную ориентацию всех обучающихся.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 smtClean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1" dirty="0" smtClean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2000" i="1" dirty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Президента РФ от </a:t>
            </a: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21 июля 2020 </a:t>
            </a:r>
            <a:r>
              <a:rPr lang="ru-RU" sz="2000" i="1" dirty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№ 474</a:t>
            </a:r>
            <a:endParaRPr lang="ru-RU" sz="2000" i="1" dirty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«О национальных целях развития Российской Федерации на период до 2030 года» (</a:t>
            </a:r>
            <a:r>
              <a:rPr lang="ru-RU" sz="2000" i="1" dirty="0" err="1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000" i="1" dirty="0" smtClean="0">
                <a:solidFill>
                  <a:srgbClr val="204582"/>
                </a:solidFill>
                <a:latin typeface="Times New Roman" pitchFamily="18" charset="0"/>
                <a:cs typeface="Times New Roman" pitchFamily="18" charset="0"/>
              </a:rPr>
              <a:t>. «б» п. 2)</a:t>
            </a:r>
            <a:endParaRPr lang="ru-RU" sz="2000" i="1" dirty="0">
              <a:solidFill>
                <a:srgbClr val="20458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4535" y="1789011"/>
            <a:ext cx="19455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i="1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1" name="Рисунок 10" descr="Путин В. В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835" y="2241127"/>
            <a:ext cx="4203034" cy="269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0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sz="3600" smtClean="0">
                <a:solidFill>
                  <a:sysClr val="window" lastClr="FFFFFF"/>
                </a:solidFill>
                <a:latin typeface="Calibri"/>
              </a:rPr>
              <a:t>Апробация в 2020/2021 уч. году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514007"/>
            <a:ext cx="7344502" cy="431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УЧАСТНИКИ: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Воронежская область;	 - Тюменская область;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Нижегородская область;	 - Республика Дагестан;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Оренбургская область;	 - г. Севастополь;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 Самарская область; 	 - г. Сочи.</a:t>
            </a: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участников:</a:t>
            </a:r>
            <a:r>
              <a:rPr lang="ru-RU" sz="2800" b="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3600" kern="0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820 746 чел.</a:t>
            </a:r>
          </a:p>
          <a:p>
            <a:pPr marL="269875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i="1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Количество ОО:	</a:t>
            </a:r>
            <a:r>
              <a:rPr lang="ru-RU" sz="2800" b="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kern="0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92,5 %</a:t>
            </a:r>
            <a:endParaRPr kumimoji="0" lang="ru-RU" sz="3600" i="0" u="none" strike="noStrike" kern="0" cap="none" spc="0" normalizeH="0" baseline="0" noProof="0" dirty="0" smtClean="0">
              <a:ln>
                <a:noFill/>
              </a:ln>
              <a:solidFill>
                <a:srgbClr val="A8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ВсО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843" y="2069737"/>
            <a:ext cx="4027152" cy="26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600" smtClean="0">
                <a:solidFill>
                  <a:sysClr val="window" lastClr="FFFFFF"/>
                </a:solidFill>
                <a:latin typeface="Calibri"/>
              </a:rPr>
              <a:t>Орловская область </a:t>
            </a:r>
            <a:r>
              <a:rPr sz="3600" smtClean="0"/>
              <a:t>–</a:t>
            </a:r>
            <a:r>
              <a:rPr sz="3600" smtClean="0">
                <a:solidFill>
                  <a:sysClr val="window" lastClr="FFFFFF"/>
                </a:solidFill>
                <a:latin typeface="Calibri"/>
              </a:rPr>
              <a:t> 2021/2022 уч. год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274164"/>
            <a:ext cx="7344502" cy="455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ГРАФИК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проведения школьного этапа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Департамент образов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426" y="1648918"/>
            <a:ext cx="3673840" cy="3673840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36694" y="2383435"/>
          <a:ext cx="6145968" cy="370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2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29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7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Дата проведения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29.09.2021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06.10.2021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13.10.2021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15.10.2021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20.10.2021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27.10.2021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600" smtClean="0">
                <a:solidFill>
                  <a:sysClr val="window" lastClr="FFFFFF"/>
                </a:solidFill>
                <a:latin typeface="Calibri"/>
              </a:rPr>
              <a:t>Краткий алгоритм проведения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j-ea"/>
              <a:cs typeface="Arial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274164"/>
            <a:ext cx="7344502" cy="4557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kern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9875" lvl="0" algn="l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27226" y="1289155"/>
          <a:ext cx="7390151" cy="4902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7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22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0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Используемая платформа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Семинар для организаторов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YouTube.com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Пробный тур для организаторов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uts.sirius.online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кодов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ФИС ОКО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Выдача кодов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в ОО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6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Туры для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uts.sirius.online</a:t>
                      </a:r>
                      <a:endParaRPr lang="ru-RU" sz="180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предварительных результатов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uts.sirius.online</a:t>
                      </a:r>
                      <a:endParaRPr lang="ru-RU" sz="180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текстовых</a:t>
                      </a: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видео-разборов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Дистанционные образовательные </a:t>
                      </a:r>
                      <a:endParaRPr lang="en-US" sz="180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Обработка вопросов участников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ОО, муниципалитетах,</a:t>
                      </a: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области. При</a:t>
                      </a:r>
                      <a:endParaRPr lang="en-US" sz="1800" baseline="0" dirty="0" smtClean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179388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необходимости – </a:t>
                      </a:r>
                      <a:r>
                        <a:rPr lang="en-US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info@sochisirius.ru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307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Публикация окончательных</a:t>
                      </a:r>
                      <a:r>
                        <a:rPr lang="ru-RU" sz="1800" baseline="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результатов</a:t>
                      </a:r>
                      <a:endParaRPr lang="ru-RU" sz="1800" dirty="0">
                        <a:solidFill>
                          <a:srgbClr val="1F3E8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19050" marB="19050" anchor="ctr"/>
                </a:tc>
                <a:tc>
                  <a:txBody>
                    <a:bodyPr/>
                    <a:lstStyle/>
                    <a:p>
                      <a:pPr marL="0" marR="0" indent="1793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1F3E8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ФИС ОКО</a:t>
                      </a:r>
                    </a:p>
                  </a:txBody>
                  <a:tcPr marL="28575" marR="28575" marT="19050" marB="1905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9" name="Рисунок 8" descr="Сириус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814" y="1879514"/>
            <a:ext cx="3420135" cy="30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mtClean="0">
                <a:solidFill>
                  <a:sysClr val="window" lastClr="FFFFFF"/>
                </a:solidFill>
              </a:rPr>
              <a:t>Использование </a:t>
            </a:r>
            <a:r>
              <a:rPr>
                <a:solidFill>
                  <a:sysClr val="window" lastClr="FFFFFF"/>
                </a:solidFill>
              </a:rPr>
              <a:t>технологической </a:t>
            </a:r>
            <a:r>
              <a:rPr smtClean="0">
                <a:solidFill>
                  <a:sysClr val="window" lastClr="FFFFFF"/>
                </a:solidFill>
              </a:rPr>
              <a:t>платформы</a:t>
            </a:r>
          </a:p>
          <a:p>
            <a:pPr lvl="0">
              <a:defRPr/>
            </a:pPr>
            <a:r>
              <a:rPr smtClean="0">
                <a:solidFill>
                  <a:sysClr val="window" lastClr="FFFFFF"/>
                </a:solidFill>
              </a:rPr>
              <a:t>«Онлайн-курсы </a:t>
            </a:r>
            <a:r>
              <a:rPr>
                <a:solidFill>
                  <a:sysClr val="window" lastClr="FFFFFF"/>
                </a:solidFill>
              </a:rPr>
              <a:t>Образовательного центра «Сириус</a:t>
            </a:r>
            <a:r>
              <a:rPr smtClean="0">
                <a:solidFill>
                  <a:sysClr val="window" lastClr="FFFFFF"/>
                </a:solidFill>
              </a:rPr>
              <a:t>»</a:t>
            </a:r>
            <a:endParaRPr>
              <a:solidFill>
                <a:sysClr val="window" lastClr="FFFFFF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425003" y="1319134"/>
            <a:ext cx="7344502" cy="4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ПЛЮСЫ: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возможность вовлечения максимального количества обучающихся;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kern="0" dirty="0" smtClean="0">
                <a:solidFill>
                  <a:srgbClr val="1F3E83"/>
                </a:solidFill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  <a:ea typeface="Times New Roman"/>
              </a:rPr>
              <a:t>унификация заданий;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обновленное, качественное содержание олимпиадных заданий</a:t>
            </a:r>
            <a:r>
              <a:rPr lang="ru-RU" sz="2200" dirty="0" smtClean="0">
                <a:solidFill>
                  <a:srgbClr val="1F3E83"/>
                </a:solidFill>
              </a:rPr>
              <a:t> 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адекватность материала в части содержания, сложности и объективности оценивания;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прозрачность процедуры проведения олимпиады;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рост интереса к учебным предметам, повышение имиджа школьного этапа;</a:t>
            </a:r>
          </a:p>
          <a:p>
            <a:pPr marL="904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1F3E83"/>
                </a:solidFill>
              </a:rPr>
              <a:t>бесплатность.</a:t>
            </a:r>
            <a:endParaRPr kumimoji="0" lang="ru-RU" sz="2200" b="0" i="0" u="none" strike="noStrike" kern="0" cap="none" spc="0" normalizeH="0" baseline="0" noProof="0" dirty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ВсО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852" y="2174668"/>
            <a:ext cx="4027152" cy="26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dirty="0" smtClean="0">
                <a:solidFill>
                  <a:sysClr val="window" lastClr="FFFFFF"/>
                </a:solidFill>
              </a:rPr>
              <a:t>Использование </a:t>
            </a:r>
            <a:r>
              <a:rPr dirty="0">
                <a:solidFill>
                  <a:sysClr val="window" lastClr="FFFFFF"/>
                </a:solidFill>
              </a:rPr>
              <a:t>технологической </a:t>
            </a:r>
            <a:r>
              <a:rPr dirty="0" smtClean="0">
                <a:solidFill>
                  <a:sysClr val="window" lastClr="FFFFFF"/>
                </a:solidFill>
              </a:rPr>
              <a:t>платформы</a:t>
            </a:r>
          </a:p>
          <a:p>
            <a:pPr lvl="0">
              <a:defRPr/>
            </a:pPr>
            <a:r>
              <a:rPr dirty="0" smtClean="0">
                <a:solidFill>
                  <a:sysClr val="window" lastClr="FFFFFF"/>
                </a:solidFill>
              </a:rPr>
              <a:t>«Онлайн-курсы </a:t>
            </a:r>
            <a:r>
              <a:rPr dirty="0">
                <a:solidFill>
                  <a:sysClr val="window" lastClr="FFFFFF"/>
                </a:solidFill>
              </a:rPr>
              <a:t>Образовательного центра «Сириус</a:t>
            </a:r>
            <a:r>
              <a:rPr dirty="0" smtClean="0">
                <a:solidFill>
                  <a:sysClr val="window" lastClr="FFFFFF"/>
                </a:solidFill>
              </a:rPr>
              <a:t>»</a:t>
            </a:r>
            <a:endParaRPr dirty="0">
              <a:solidFill>
                <a:sysClr val="window" lastClr="FFFFFF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4781862" y="1514007"/>
            <a:ext cx="7030387" cy="409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	МИНУСЫ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indent="5349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800" i="1" dirty="0" smtClean="0">
                <a:solidFill>
                  <a:srgbClr val="1F3E83"/>
                </a:solidFill>
              </a:rPr>
              <a:t>нехватка персональных компьютеров                в образовательных организациях</a:t>
            </a:r>
            <a:r>
              <a:rPr lang="ru-RU" sz="2800" i="1" dirty="0" smtClean="0">
                <a:solidFill>
                  <a:srgbClr val="1F3E83"/>
                </a:solidFill>
                <a:cs typeface="Times New Roman" pitchFamily="18" charset="0"/>
              </a:rPr>
              <a:t>;</a:t>
            </a:r>
          </a:p>
          <a:p>
            <a:pPr marL="90488" lvl="0" indent="5349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8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indent="534988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800" i="1" kern="0" dirty="0" smtClean="0">
                <a:solidFill>
                  <a:srgbClr val="1F3E83"/>
                </a:solidFill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1F3E83"/>
                </a:solidFill>
              </a:rPr>
              <a:t>низкая скорость интернета                                   в образовательных организациях.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ВсО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852" y="2174668"/>
            <a:ext cx="4027152" cy="26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2"/>
          <p:cNvSpPr txBox="1">
            <a:spLocks/>
          </p:cNvSpPr>
          <p:nvPr/>
        </p:nvSpPr>
        <p:spPr bwMode="auto">
          <a:xfrm>
            <a:off x="1520888" y="96665"/>
            <a:ext cx="86963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ru-RU" sz="2800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>
              <a:defRPr/>
            </a:pPr>
            <a:r>
              <a:rPr sz="3200" dirty="0" smtClean="0">
                <a:solidFill>
                  <a:sysClr val="window" lastClr="FFFFFF"/>
                </a:solidFill>
              </a:rPr>
              <a:t>Для проведения школьного этапа </a:t>
            </a:r>
            <a:r>
              <a:rPr sz="3200" dirty="0" err="1" smtClean="0">
                <a:solidFill>
                  <a:sysClr val="window" lastClr="FFFFFF"/>
                </a:solidFill>
              </a:rPr>
              <a:t>ВсОШ</a:t>
            </a:r>
            <a:r>
              <a:rPr sz="3200" dirty="0">
                <a:solidFill>
                  <a:sysClr val="window" lastClr="FFFFFF"/>
                </a:solidFill>
              </a:rPr>
              <a:t> </a:t>
            </a:r>
            <a:r>
              <a:rPr sz="3200" dirty="0" smtClean="0">
                <a:solidFill>
                  <a:sysClr val="window" lastClr="FFFFFF"/>
                </a:solidFill>
              </a:rPr>
              <a:t>необходимо:</a:t>
            </a:r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839449" y="1319134"/>
            <a:ext cx="10930056" cy="461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ru-RU"/>
            </a:defPPr>
            <a:lvl1pPr marL="0" indent="0" algn="r">
              <a:spcBef>
                <a:spcPct val="20000"/>
              </a:spcBef>
              <a:buFont typeface="Arial" charset="0"/>
              <a:buNone/>
              <a:defRPr sz="15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  <a:lvl2pPr indent="0" algn="ctr">
              <a:spcBef>
                <a:spcPct val="20000"/>
              </a:spcBef>
              <a:buFont typeface="Arial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2pPr>
            <a:lvl3pPr indent="0" algn="ctr">
              <a:spcBef>
                <a:spcPct val="20000"/>
              </a:spcBef>
              <a:buFont typeface="Arial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3pPr>
            <a:lvl4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4pPr>
            <a:lvl5pPr indent="0" algn="ctr">
              <a:spcBef>
                <a:spcPct val="20000"/>
              </a:spcBef>
              <a:buFont typeface="Arial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ru-RU" sz="800" u="sng" kern="0" dirty="0" smtClean="0">
              <a:solidFill>
                <a:srgbClr val="1F3E8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3200" u="sng" kern="0" dirty="0" smtClean="0">
                <a:solidFill>
                  <a:srgbClr val="1F3E83"/>
                </a:solidFill>
                <a:latin typeface="Times New Roman" pitchFamily="18" charset="0"/>
                <a:cs typeface="Times New Roman" pitchFamily="18" charset="0"/>
              </a:rPr>
              <a:t>ОТДЕЛАМ ОБРАЗОВАНИЯ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3E83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rgbClr val="1F3E83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22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издать распорядительный акт о проведении школьного этапа (до 31.08.2021 г.);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определить лицо, ответственное в районе за организацию и сопровождение школьного этапа по шести предметам с использованием технологической платформы «</a:t>
            </a:r>
            <a:r>
              <a:rPr lang="ru-RU" sz="2200" i="1" dirty="0" err="1" smtClean="0">
                <a:solidFill>
                  <a:srgbClr val="1F3E83"/>
                </a:solidFill>
                <a:cs typeface="Times New Roman" pitchFamily="18" charset="0"/>
              </a:rPr>
              <a:t>Онлайн-курсы</a:t>
            </a: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Образовательного центра «Сириус»;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передать в БОУ ОО «Созвездие Орла» сведения об ответственном лице;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утвердить состав оргкомитета (не менее 5 человек) и жюри школьного этапа;</a:t>
            </a: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ru-RU" sz="1400" i="1" dirty="0" smtClean="0">
              <a:solidFill>
                <a:srgbClr val="1F3E83"/>
              </a:solidFill>
              <a:cs typeface="Times New Roman" pitchFamily="18" charset="0"/>
            </a:endParaRPr>
          </a:p>
          <a:p>
            <a:pPr marL="90488"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sz="2200" i="1" dirty="0" smtClean="0">
                <a:solidFill>
                  <a:srgbClr val="1F3E83"/>
                </a:solidFill>
                <a:cs typeface="Times New Roman" pitchFamily="18" charset="0"/>
              </a:rPr>
              <a:t> утвердить места проведения школьного этапа.</a:t>
            </a:r>
          </a:p>
        </p:txBody>
      </p:sp>
      <p:pic>
        <p:nvPicPr>
          <p:cNvPr id="8" name="Рисунок 7" descr="Отдел управле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5291" y="1204369"/>
            <a:ext cx="1644730" cy="1239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1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517</Words>
  <Application>Microsoft Office PowerPoint</Application>
  <PresentationFormat>Произвольный</PresentationFormat>
  <Paragraphs>155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Ирина</cp:lastModifiedBy>
  <cp:revision>77</cp:revision>
  <dcterms:created xsi:type="dcterms:W3CDTF">2021-08-11T07:30:18Z</dcterms:created>
  <dcterms:modified xsi:type="dcterms:W3CDTF">2021-09-26T15:06:03Z</dcterms:modified>
</cp:coreProperties>
</file>